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76" r:id="rId10"/>
    <p:sldId id="375" r:id="rId11"/>
    <p:sldId id="374" r:id="rId12"/>
    <p:sldId id="377" r:id="rId13"/>
    <p:sldId id="361" r:id="rId14"/>
    <p:sldId id="29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453" autoAdjust="0"/>
    <p:restoredTop sz="94631" autoAdjust="0"/>
  </p:normalViewPr>
  <p:slideViewPr>
    <p:cSldViewPr snapToGrid="0">
      <p:cViewPr varScale="1">
        <p:scale>
          <a:sx n="99" d="100"/>
          <a:sy n="99" d="100"/>
        </p:scale>
        <p:origin x="208" y="4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330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579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02.png" TargetMode="External"/><Relationship Id="rId5" Type="http://schemas.openxmlformats.org/officeDocument/2006/relationships/image" Target="../media/image6.png"/><Relationship Id="rId4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01.pn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08.png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10.png" TargetMode="External"/><Relationship Id="rId5" Type="http://schemas.openxmlformats.org/officeDocument/2006/relationships/image" Target="../media/image8.png"/><Relationship Id="rId4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12.pn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832" y="731613"/>
            <a:ext cx="11566258" cy="175944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Жалпы мағлұматтар.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Биполярлы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 – 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аусуы бар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құрал. Транзисторлардың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полоюсті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атану себебі – одан ток өткен кезде заряд тасымалдаушылардың екі тегі (электрондар мен кемтіктер) қатысады. Транзисторлар екі типті болады: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p-n-p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Біршама артықшылықтары бар болғандықтан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транзисторлар қолданыста кеңінен таралған.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транзисторлардың схемадағы белгіленуі суретте келтірілген.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90" y="81352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БИПОЛЯРЛЫ ТРАНЗИСТОР</a:t>
            </a:r>
            <a:r>
              <a:rPr lang="ru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857123-5C99-8679-4E08-35A64CDE8546}"/>
              </a:ext>
            </a:extLst>
          </p:cNvPr>
          <p:cNvSpPr/>
          <p:nvPr/>
        </p:nvSpPr>
        <p:spPr>
          <a:xfrm>
            <a:off x="293277" y="4732868"/>
            <a:ext cx="11566258" cy="18814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жердегі белгіленулер: «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– база, «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– коллектор, «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– эмиттер. Транзистордың типі (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немесе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эмиттердегі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бағдарсызықтың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бағытымен анықталады, ол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эмиттерлік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 тогының бағытын көрсетеді.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коллекторы қуат көзінің теріс полюсіне, ал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транзисторда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оң полюсіне қосылады. 18 суретте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транзисторлардың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электродтарындағы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токтар мен кернеулер келтірілген.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0FACB-59D9-A6BF-5E91-58BE9078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472" y="26905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03FE4FD-DAFF-DC8A-79E2-7B824B8D5D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534630"/>
              </p:ext>
            </p:extLst>
          </p:nvPr>
        </p:nvGraphicFramePr>
        <p:xfrm>
          <a:off x="4098472" y="2690542"/>
          <a:ext cx="30988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720850" imgH="895350" progId="PBrush">
                  <p:embed/>
                </p:oleObj>
              </mc:Choice>
              <mc:Fallback>
                <p:oleObj r:id="rId3" imgW="1720850" imgH="895350" progId="PBrus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472" y="2690542"/>
                        <a:ext cx="30988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C5B7AC3-5983-C370-9059-2D07E64300B4}"/>
              </a:ext>
            </a:extLst>
          </p:cNvPr>
          <p:cNvSpPr txBox="1"/>
          <p:nvPr/>
        </p:nvSpPr>
        <p:spPr>
          <a:xfrm>
            <a:off x="3347264" y="4368026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 – Транзисторлардың схемадағы белгіленуі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5385" y="4304652"/>
            <a:ext cx="11566258" cy="176892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уретте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транзисторлардың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электродтарындағы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токтар мен кернеулер келтірілген.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1025" name="Picture 1" descr="Рис. 1.1.а">
            <a:extLst>
              <a:ext uri="{FF2B5EF4-FFF2-40B4-BE49-F238E27FC236}">
                <a16:creationId xmlns:a16="http://schemas.microsoft.com/office/drawing/2014/main" id="{73DF01D7-302A-19F9-AA6B-6AF2550B7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818241"/>
            <a:ext cx="3129645" cy="17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1027" name="Picture 3" descr="Рис. 1.1.б">
            <a:extLst>
              <a:ext uri="{FF2B5EF4-FFF2-40B4-BE49-F238E27FC236}">
                <a16:creationId xmlns:a16="http://schemas.microsoft.com/office/drawing/2014/main" id="{218CC2A1-6D2F-8A10-A456-ACDCAFDB4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71" y="818242"/>
            <a:ext cx="3129645" cy="14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4054929" y="3304392"/>
            <a:ext cx="10765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Әртүрлі типті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транзисторлардағы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токтар мен кернеулер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439263"/>
            <a:ext cx="11566258" cy="127870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сигнал көзі мен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тізбегі арасында қай электрод ортақ болуына байланысты транзисторды қосудың негізгі үш түрлі қосылу схемасы болады: ортақ эмиттермен (ОЭ), ортақ коллектормен (ОК) және ортақ базамен (ОБ).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5E371C-3534-38B4-3637-ECC8168D8621}"/>
              </a:ext>
            </a:extLst>
          </p:cNvPr>
          <p:cNvSpPr txBox="1"/>
          <p:nvPr/>
        </p:nvSpPr>
        <p:spPr>
          <a:xfrm>
            <a:off x="2503714" y="5019212"/>
            <a:ext cx="7794574" cy="13552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Сурет – Транзистордың түрліше қосылу схемалары.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а) – ортақ базамен;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– ортақ эмиттермен;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– ортақ коллектормен.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88D7F2-F086-8E03-6061-09FEDDAE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914" y="22303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D231981A-C0C9-FA7F-7F96-E2790872C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4" y="2230313"/>
            <a:ext cx="2991386" cy="212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39E6727-4FBF-9517-8895-46D9E6D56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0" y="25046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B4AC4227-C214-FA66-B4C1-7EEB5F6AD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20" y="2230321"/>
            <a:ext cx="2869747" cy="212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id="{DDA058A9-E21C-F047-2D4F-87B4883CD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874" y="2230315"/>
            <a:ext cx="1756859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08E15C62-575F-DB7E-D947-52B7F8A7D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25" y="2230314"/>
            <a:ext cx="2869747" cy="212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680849"/>
            <a:ext cx="11566258" cy="104317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әртүрлі қосылу схемаларының негізгі салыстырмалы техникалық параметрлері 1 кестеде келтірілген. 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1183727" y="2415142"/>
            <a:ext cx="111709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indent="270510" algn="just"/>
            <a:r>
              <a:rPr lang="kk-KZ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кесте – Транзистордың әртүрлі қосылу схемаларының негізгі</a:t>
            </a:r>
            <a:r>
              <a:rPr lang="ru-KZ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салыстырмалы техникалық шамалары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338CBD1-A624-1340-8699-225F4D3BB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901603"/>
              </p:ext>
            </p:extLst>
          </p:nvPr>
        </p:nvGraphicFramePr>
        <p:xfrm>
          <a:off x="1539285" y="2784474"/>
          <a:ext cx="9944502" cy="270192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7104">
                  <a:extLst>
                    <a:ext uri="{9D8B030D-6E8A-4147-A177-3AD203B41FA5}">
                      <a16:colId xmlns:a16="http://schemas.microsoft.com/office/drawing/2014/main" val="1540177223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1493134405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2962132753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1522791951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2061304204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3341960149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1195665095"/>
                    </a:ext>
                  </a:extLst>
                </a:gridCol>
              </a:tblGrid>
              <a:tr h="270193"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 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r</a:t>
                      </a:r>
                      <a:r>
                        <a:rPr lang="kk-KZ" sz="1400" u="none" strike="noStrike" baseline="-25000">
                          <a:effectLst/>
                        </a:rPr>
                        <a:t>кір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r</a:t>
                      </a:r>
                      <a:r>
                        <a:rPr lang="kk-KZ" sz="1400" u="none" strike="noStrike" baseline="-25000">
                          <a:effectLst/>
                        </a:rPr>
                        <a:t>шығ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K</a:t>
                      </a:r>
                      <a:r>
                        <a:rPr lang="en-US" sz="1400" u="none" strike="noStrike" baseline="-25000">
                          <a:effectLst/>
                        </a:rPr>
                        <a:t>u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K</a:t>
                      </a:r>
                      <a:r>
                        <a:rPr lang="en-US" sz="1400" u="none" strike="noStrike" baseline="-25000">
                          <a:effectLst/>
                        </a:rPr>
                        <a:t>i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K</a:t>
                      </a:r>
                      <a:r>
                        <a:rPr lang="en-US" sz="1400" u="none" strike="noStrike" baseline="-25000">
                          <a:effectLst/>
                        </a:rPr>
                        <a:t>p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Ескерту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6935047"/>
                  </a:ext>
                </a:extLst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ОЭ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Орташа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Жиі қолданылады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012343"/>
                  </a:ext>
                </a:extLst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ОК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төмен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1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Жиі қолданылмайды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3695780"/>
                  </a:ext>
                </a:extLst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ОБ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Төмен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 dirty="0">
                          <a:effectLst/>
                        </a:rPr>
                        <a:t>Сирек қолданылады</a:t>
                      </a:r>
                      <a:endParaRPr lang="ru-KZ" sz="1600" u="sng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93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6617" y="203736"/>
            <a:ext cx="11566258" cy="335688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жалпы және көбінесе жиі қолданылатын, оны сипаттайтын көрсеткіші – эксперимент жүзінде алынған статикалық вольтамперлік сипаттамасы (ВАС). 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статикалық сипаттамасын эксперимент жүзінде алынған, жүктемесіз режимдегі (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u="none" strike="noStrike" baseline="-250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=0)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ауысуындағы ағатын ток пен кернеу арасындағы қатынастарды көрсететін графиктер құрайды. Бұл сипаттамалар әр типті транзистор үшін бірегей болып табылады және олар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зауыттан шыққан төлқұжатында немесе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приборларға арналған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анытамаларда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келтіріледі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spcBef>
                <a:spcPts val="1200"/>
              </a:spcBef>
              <a:spcAft>
                <a:spcPts val="300"/>
              </a:spcAft>
            </a:pPr>
            <a:r>
              <a:rPr lang="kk-KZ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Транзистордың негізгі ВАС-</a:t>
            </a:r>
            <a:r>
              <a:rPr lang="kk-KZ" sz="18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ы</a:t>
            </a:r>
            <a:r>
              <a:rPr lang="kk-KZ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болып оның кіріс және шығыс сипаттамалары қарастырылады.</a:t>
            </a:r>
            <a:endParaRPr lang="ru-KZ" sz="1800" b="1" i="1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 algn="just">
              <a:spcBef>
                <a:spcPts val="1200"/>
              </a:spcBef>
              <a:spcAft>
                <a:spcPts val="300"/>
              </a:spcAft>
            </a:pPr>
            <a:r>
              <a:rPr lang="kk-KZ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Практикада әдетте транзисторды ортақ эмиттермен (ОЭ) қосу жиі қолданылады. Бұлай қосқан кезде база кіріс электроды болып табылады, эмиттер жермен жалғанады (ол ортақ электрод), ал коллектор шығыс электроды болады. </a:t>
            </a:r>
            <a:endParaRPr lang="ru-KZ" sz="1800" b="1" i="1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2985655" y="6037684"/>
            <a:ext cx="62206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Транзистордың температуралық токтарының таралуы</a:t>
            </a:r>
            <a:r>
              <a:rPr lang="ru-KZ" dirty="0">
                <a:effectLst/>
              </a:rPr>
              <a:t>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0EB3C5-AE93-BCD2-E0EE-9473D2C6C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5" y="3729034"/>
            <a:ext cx="6220689" cy="2140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578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249381"/>
            <a:ext cx="11566258" cy="19327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ОЭ схемасымен қосылған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сипаттамасы – берілген (бекітілген)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кіріс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тогындағы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=f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тәуелділігі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тогының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колектор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мен эмиттер арасындағы кернеуге тәуелділігі. Егер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 болса, коллектор тізбегінде тек жылулық ток қана жүреді, өйткені бұл жағдайда (қарастырылып отырған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 үшін) эмиттерден электрондардың базаға инжекциясы (бүркуі) болмайды.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C139C-A26E-426A-1F38-18C90DDD8003}"/>
              </a:ext>
            </a:extLst>
          </p:cNvPr>
          <p:cNvSpPr txBox="1"/>
          <p:nvPr/>
        </p:nvSpPr>
        <p:spPr>
          <a:xfrm>
            <a:off x="3122497" y="5585824"/>
            <a:ext cx="6878110" cy="12936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Сурет – ОЭ схемасымен қосылған (а)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кіріс (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және шығыс (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C19E84-C945-67F8-70D0-EFE7D577C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634" y="2315490"/>
            <a:ext cx="4985656" cy="141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A5E8F8-CE16-0E8C-8B40-B76FB8295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628" y="3599560"/>
            <a:ext cx="2966362" cy="219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A6D418-A2C3-0CEB-CDC5-B47730A56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426" y="3529710"/>
            <a:ext cx="2966362" cy="233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1416" y="413658"/>
            <a:ext cx="11566258" cy="505097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көрініп тұрғандай, (21-б сурет) кіріс жағынан транзистор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кернеуінің белгілі бір мәніне дейін сезімталдығы жоқ аймаққа ие, бұл аймақта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күшейткіш қасиеттері болмайды. Германий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транзисторларында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кернеудің бұл мәні (0,3 – 0,5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шамасында ) кремний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транзисторларына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қарағанда (0,6 – 0,9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төмен болады (бұл шаманы 0,7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деп қарастырамыз).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Күшейткіш элемент ретінде ОЭ схемасымен қосылған статикалық режимдегі транзисторды сипаттайтын параметр – база тогының күшею коэффициенті 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 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/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653405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Анықтамаларда бұл параметр статикалық режимдегі көрсеткіш екендігі жайында арнайы атап көрсетіледі. Көптеген транзисторлар үшін 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мәні 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=10-200 аралығында болады.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116439"/>
            <a:ext cx="11566258" cy="659674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параметрі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парметрлер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қатарына жатады, бұл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төртполюстіктің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арнайы параметрі. Анықтамаларда басқа да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һ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параметрлер келтіріледі, олар: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кіріс дифференциалдық кедергісі, ол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кезіндегі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қатынасымен анықталады;                 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22э 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шығыс дифференциалдық өткізгіштік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22э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екі параметр динамикалық параметрлер болып табылады.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ОЭ схемасымен жалғанған транзисторлар үшін кіріс кедергі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кОм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-дар шамасында болады, шығыс өткізгіштігінің мәні </a:t>
            </a:r>
            <a:r>
              <a:rPr lang="ru-RU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10</a:t>
            </a:r>
            <a:r>
              <a:rPr lang="ru-RU" sz="1600" b="1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ru-RU" sz="16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ru-RU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-10</a:t>
            </a:r>
            <a:r>
              <a:rPr lang="ru-RU" sz="16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-5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шамасында.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колектор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тізбегіндегі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жүктемемен жұмыс істегенде коллектордағы кернеу азаяды,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колектордағы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токтың жоғары мәндерінде нөлге дейін төмендейді. Коллектор тогы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мен ондағы кернеу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арасындағы байланыс жүктеме түзуі теңдеуімен анықталады, оның түрі мынадай: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=(Е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 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)/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	 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Транзистордың коллекторлық (шығыс) сипаттамаларында (21-в сурет) жүктемелік түзу координаттар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осімен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мынадай нүктелерде қиылысады: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 горизонталь осьті коллектор мен эмиттер арасындағы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Uкэ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кернеудің Ек мәнінде, бұл кезде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 болады;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вертикаль осьті Ек/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нүктесінде, бұл кезде транзистор қанығу режимінде болады (транзистор қысқаша тұйықталған деп есептеуге болады).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Келтірілген графикалық сызбалар мен есептеулер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транзисторлар негізіндегі әртүрлі күшейткіш схемаларды жобалағанда қолданылады.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05559" y="6546853"/>
            <a:ext cx="708212" cy="3111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91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1084</Words>
  <Application>Microsoft Macintosh PowerPoint</Application>
  <PresentationFormat>Широкоэкранный</PresentationFormat>
  <Paragraphs>103</Paragraphs>
  <Slides>11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Times New Roman</vt:lpstr>
      <vt:lpstr>Тема Office</vt:lpstr>
      <vt:lpstr>PBrush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2024-08-10T18:01:39Z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